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6" r:id="rId10"/>
    <p:sldId id="268" r:id="rId11"/>
    <p:sldId id="269" r:id="rId12"/>
    <p:sldId id="271" r:id="rId13"/>
    <p:sldId id="270" r:id="rId14"/>
    <p:sldId id="263" r:id="rId15"/>
    <p:sldId id="272" r:id="rId16"/>
    <p:sldId id="265" r:id="rId1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07DAC"/>
    <a:srgbClr val="2D74A0"/>
    <a:srgbClr val="27668C"/>
    <a:srgbClr val="ABC3DF"/>
    <a:srgbClr val="426300"/>
    <a:srgbClr val="144200"/>
    <a:srgbClr val="2142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0435" autoAdjust="0"/>
  </p:normalViewPr>
  <p:slideViewPr>
    <p:cSldViewPr>
      <p:cViewPr varScale="1">
        <p:scale>
          <a:sx n="97" d="100"/>
          <a:sy n="97" d="100"/>
        </p:scale>
        <p:origin x="-6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0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4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D2E9D-134E-4C0E-AE55-EB01C0DEC43D}" type="datetimeFigureOut">
              <a:rPr lang="en-US" smtClean="0"/>
              <a:pPr/>
              <a:t>7/23/2013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94A12-9741-44AC-9984-C77193C171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9475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8575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Entity[Item/State]</a:t>
            </a:r>
            <a:r>
              <a:rPr lang="en-US" dirty="0" err="1" smtClean="0"/>
              <a:t>VersionType</a:t>
            </a:r>
            <a:r>
              <a:rPr lang="en-US" baseline="0" dirty="0" smtClean="0"/>
              <a:t> appropriate for “release”?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94A12-9741-44AC-9984-C77193C1717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161544" y="6391656"/>
            <a:ext cx="8833104" cy="309563"/>
          </a:xfrm>
          <a:prstGeom prst="rect">
            <a:avLst/>
          </a:prstGeom>
          <a:solidFill>
            <a:srgbClr val="307DAC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rgbClr val="307DAC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7/23/2013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673B259-2DE4-4B92-85A5-EA7BD46024E5}" type="datetimeFigureOut">
              <a:rPr lang="en-US" smtClean="0"/>
              <a:pPr/>
              <a:t>7/23/2013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B259-2DE4-4B92-85A5-EA7BD46024E5}" type="datetimeFigureOut">
              <a:rPr lang="en-US" smtClean="0"/>
              <a:pPr/>
              <a:t>7/23/2013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673B259-2DE4-4B92-85A5-EA7BD46024E5}" type="datetimeFigureOut">
              <a:rPr lang="en-US" smtClean="0"/>
              <a:pPr/>
              <a:t>7/23/2013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673B259-2DE4-4B92-85A5-EA7BD46024E5}" type="datetimeFigureOut">
              <a:rPr lang="en-US" smtClean="0"/>
              <a:pPr/>
              <a:t>7/23/2013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780D67-4F6B-4201-A918-AC068DD4F5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b.juniper.net/InfoCenter/index?page=content&amp;id=KB19302&amp;pmv=print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kb.juniper.net/InfoCenter/index?page=content&amp;id=JSA10563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avid.Ries\Desktop\joval.gray.b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48" y="159920"/>
            <a:ext cx="8833104" cy="22784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914400"/>
          </a:xfrm>
        </p:spPr>
        <p:txBody>
          <a:bodyPr/>
          <a:lstStyle/>
          <a:p>
            <a:r>
              <a:rPr lang="en-US" dirty="0" smtClean="0">
                <a:solidFill>
                  <a:srgbClr val="27668C"/>
                </a:solidFill>
              </a:rPr>
              <a:t>Juniper </a:t>
            </a:r>
            <a:r>
              <a:rPr lang="en-US" dirty="0" err="1" smtClean="0">
                <a:solidFill>
                  <a:srgbClr val="27668C"/>
                </a:solidFill>
              </a:rPr>
              <a:t>JunOS</a:t>
            </a:r>
            <a:r>
              <a:rPr lang="en-US" dirty="0" smtClean="0">
                <a:solidFill>
                  <a:srgbClr val="27668C"/>
                </a:solidFill>
              </a:rPr>
              <a:t> Recap</a:t>
            </a:r>
            <a:endParaRPr lang="en-US" dirty="0">
              <a:solidFill>
                <a:srgbClr val="27668C"/>
              </a:solidFill>
            </a:endParaRPr>
          </a:p>
        </p:txBody>
      </p:sp>
      <p:sp>
        <p:nvSpPr>
          <p:cNvPr id="5" name="Subtitle 8"/>
          <p:cNvSpPr txBox="1">
            <a:spLocks/>
          </p:cNvSpPr>
          <p:nvPr/>
        </p:nvSpPr>
        <p:spPr>
          <a:xfrm>
            <a:off x="1371600" y="4419600"/>
            <a:ext cx="6400800" cy="1752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600" b="1" kern="1200" cap="all" spc="2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None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experimental schema Proposal for OVAL Language Version 5.11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David A. </a:t>
            </a:r>
            <a:r>
              <a:rPr lang="en-US" dirty="0" err="1" smtClean="0"/>
              <a:t>Solin</a:t>
            </a:r>
            <a:endParaRPr lang="en-US" dirty="0">
              <a:solidFill>
                <a:srgbClr val="27668C"/>
              </a:solidFill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457200" y="6430296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2092896"/>
            <a:ext cx="8839200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" b="1" dirty="0" smtClean="0">
                <a:solidFill>
                  <a:srgbClr val="2D74A0"/>
                </a:solidFill>
                <a:latin typeface="Droid Sans"/>
              </a:rPr>
              <a:t>An open-source SCAP library for Java™, with plug-ins for remote and offline scanning.</a:t>
            </a:r>
            <a:endParaRPr lang="en-US" sz="1150" b="1" dirty="0">
              <a:solidFill>
                <a:srgbClr val="2D74A0"/>
              </a:solidFill>
              <a:latin typeface="Droid San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5448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rgbClr val="307DAC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24600" y="7620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Droid Sans"/>
              </a:rPr>
              <a:t>™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Droid Sans"/>
            </a:endParaRPr>
          </a:p>
        </p:txBody>
      </p:sp>
      <p:pic>
        <p:nvPicPr>
          <p:cNvPr id="1028" name="Picture 4" descr="C:\Users\David.Ries\Desktop\fhv.logo.transparent.bg.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87592"/>
            <a:ext cx="1332272" cy="2112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David.Ries\Desktop\joval.logo.large.on.tran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638175"/>
            <a:ext cx="4057650" cy="1266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line_test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line_test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is used to check the properties of specific output lines from a SHOW command, such as "show configuration".</a:t>
            </a:r>
          </a:p>
          <a:p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line_object</a:t>
            </a:r>
            <a:endParaRPr lang="en-US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show_subcommand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entity specifies the command to be run</a:t>
            </a:r>
          </a:p>
          <a:p>
            <a:pPr lvl="2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“equals” is really the only permissible operator</a:t>
            </a:r>
          </a:p>
          <a:p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line_item</a:t>
            </a:r>
            <a:endParaRPr lang="en-US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config_line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entity contains the value returned by the specified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show_subcommand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. This may actually consist of multiple lines of information, whose raw form will be captured by the item.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version_test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2663952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version_test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is used to check the version of components of 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JunOS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operating system.</a:t>
            </a:r>
          </a:p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Singleton object</a:t>
            </a:r>
          </a:p>
          <a:p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version_state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/item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one item result for each component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component, release, builder,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build_date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: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69348" y="3848487"/>
            <a:ext cx="5622052" cy="19543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juniper@vjuniper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&gt; show version detail</a:t>
            </a: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Hostname: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vjuniper</a:t>
            </a:r>
            <a:endParaRPr lang="en-US" sz="11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Model: olive</a:t>
            </a: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JUNOS Base OS boot [9.6R1.13]</a:t>
            </a: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JUNOS Base OS Software Suite [9.6R1.13]</a:t>
            </a: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JUNOS Kernel Software Suite [9.6R1.13]</a:t>
            </a: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...</a:t>
            </a:r>
            <a:br>
              <a:rPr lang="en-US" sz="11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KERNEL 9.6R1.13 #0 built by builder on 2009-08-01 09:02:46 UTC</a:t>
            </a: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MGD release 9.6R1.13 built by builder on 2009-08-01 08:52:09 UTC</a:t>
            </a: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CLI release 9.6R1.13 built by builder on 2009-08-01 08:03:18 UTC</a:t>
            </a:r>
          </a:p>
          <a:p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5421868"/>
            <a:ext cx="304800" cy="152400"/>
          </a:xfrm>
          <a:prstGeom prst="rect">
            <a:avLst/>
          </a:prstGeom>
          <a:noFill/>
          <a:ln w="1905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819400" y="5421868"/>
            <a:ext cx="762000" cy="152400"/>
          </a:xfrm>
          <a:prstGeom prst="rect">
            <a:avLst/>
          </a:prstGeom>
          <a:noFill/>
          <a:ln w="1905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343400" y="5421868"/>
            <a:ext cx="685800" cy="152400"/>
          </a:xfrm>
          <a:prstGeom prst="rect">
            <a:avLst/>
          </a:prstGeom>
          <a:noFill/>
          <a:ln w="1905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257800" y="5421868"/>
            <a:ext cx="2057400" cy="152400"/>
          </a:xfrm>
          <a:prstGeom prst="rect">
            <a:avLst/>
          </a:prstGeom>
          <a:noFill/>
          <a:ln w="1905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5800" y="5791200"/>
            <a:ext cx="1374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component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(string)</a:t>
            </a:r>
            <a:endParaRPr lang="en-US" dirty="0">
              <a:solidFill>
                <a:schemeClr val="tx2">
                  <a:lumMod val="75000"/>
                </a:schemeClr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5791200"/>
            <a:ext cx="158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release</a:t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(version type)</a:t>
            </a:r>
            <a:endParaRPr lang="en-US" dirty="0">
              <a:solidFill>
                <a:schemeClr val="tx2">
                  <a:lumMod val="75000"/>
                </a:schemeClr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86549" y="5791200"/>
            <a:ext cx="923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builder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(string)</a:t>
            </a:r>
            <a:endParaRPr lang="en-US" dirty="0">
              <a:solidFill>
                <a:schemeClr val="tx2">
                  <a:lumMod val="75000"/>
                </a:schemeClr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1200" y="5791200"/>
            <a:ext cx="2515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build_date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(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int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,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msecs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 since 1970)</a:t>
            </a:r>
            <a:endParaRPr lang="en-US" dirty="0">
              <a:solidFill>
                <a:schemeClr val="tx2">
                  <a:lumMod val="75000"/>
                </a:schemeClr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cxnSp>
        <p:nvCxnSpPr>
          <p:cNvPr id="17" name="Straight Arrow Connector 16"/>
          <p:cNvCxnSpPr>
            <a:stCxn id="12" idx="0"/>
            <a:endCxn id="8" idx="1"/>
          </p:cNvCxnSpPr>
          <p:nvPr/>
        </p:nvCxnSpPr>
        <p:spPr>
          <a:xfrm flipV="1">
            <a:off x="1372847" y="5498068"/>
            <a:ext cx="455953" cy="293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0"/>
            <a:endCxn id="9" idx="2"/>
          </p:cNvCxnSpPr>
          <p:nvPr/>
        </p:nvCxnSpPr>
        <p:spPr>
          <a:xfrm flipH="1" flipV="1">
            <a:off x="3200400" y="5574268"/>
            <a:ext cx="261049" cy="2169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4" idx="0"/>
            <a:endCxn id="10" idx="2"/>
          </p:cNvCxnSpPr>
          <p:nvPr/>
        </p:nvCxnSpPr>
        <p:spPr>
          <a:xfrm flipH="1" flipV="1">
            <a:off x="4686300" y="5574268"/>
            <a:ext cx="262075" cy="2169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5" idx="0"/>
            <a:endCxn id="11" idx="2"/>
          </p:cNvCxnSpPr>
          <p:nvPr/>
        </p:nvCxnSpPr>
        <p:spPr>
          <a:xfrm flipH="1" flipV="1">
            <a:off x="6286500" y="5574268"/>
            <a:ext cx="762416" cy="2169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version_test</a:t>
            </a:r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 (continued)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026152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Full disclosure…</a:t>
            </a:r>
          </a:p>
          <a:p>
            <a:pPr lvl="1"/>
            <a:r>
              <a:rPr lang="en-US" sz="18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It turns out that Entity[State/Item]</a:t>
            </a:r>
            <a:r>
              <a:rPr lang="en-US" sz="1800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VersionType</a:t>
            </a:r>
            <a:r>
              <a:rPr lang="en-US" sz="18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won’t </a:t>
            </a:r>
            <a:r>
              <a:rPr lang="en-US" sz="18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work</a:t>
            </a:r>
            <a:endParaRPr lang="en-US" sz="18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sz="18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Release is more than just a numerical hierarchy:</a:t>
            </a:r>
          </a:p>
          <a:p>
            <a:pPr lvl="2"/>
            <a:r>
              <a:rPr lang="en-US" sz="16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12.1R5</a:t>
            </a:r>
          </a:p>
          <a:p>
            <a:pPr lvl="2"/>
            <a:r>
              <a:rPr lang="en-US" sz="16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12.1X44-D10 (SRX</a:t>
            </a:r>
            <a:r>
              <a:rPr lang="en-US" sz="16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)</a:t>
            </a:r>
          </a:p>
          <a:p>
            <a:r>
              <a:rPr lang="en-US" sz="20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KB Article:</a:t>
            </a:r>
          </a:p>
          <a:p>
            <a:pPr lvl="1"/>
            <a:r>
              <a:rPr lang="en-US" sz="1800" dirty="0" smtClean="0">
                <a:latin typeface="Droid Sans" pitchFamily="34" charset="0"/>
                <a:ea typeface="Droid Sans" pitchFamily="34" charset="0"/>
                <a:cs typeface="Droid Sans" pitchFamily="34" charset="0"/>
                <a:hlinkClick r:id="rId4"/>
              </a:rPr>
              <a:t>http</a:t>
            </a:r>
            <a:r>
              <a:rPr lang="en-US" sz="1800" dirty="0" smtClean="0">
                <a:latin typeface="Droid Sans" pitchFamily="34" charset="0"/>
                <a:ea typeface="Droid Sans" pitchFamily="34" charset="0"/>
                <a:cs typeface="Droid Sans" pitchFamily="34" charset="0"/>
                <a:hlinkClick r:id="rId4"/>
              </a:rPr>
              <a:t>://</a:t>
            </a:r>
            <a:r>
              <a:rPr lang="en-US" sz="1800" dirty="0" smtClean="0">
                <a:latin typeface="Droid Sans" pitchFamily="34" charset="0"/>
                <a:ea typeface="Droid Sans" pitchFamily="34" charset="0"/>
                <a:cs typeface="Droid Sans" pitchFamily="34" charset="0"/>
                <a:hlinkClick r:id="rId4"/>
              </a:rPr>
              <a:t>kb.juniper.net/InfoCenter/index?page=content&amp;id=KB19302&amp;pmv=print</a:t>
            </a:r>
            <a:endParaRPr lang="en-US" sz="18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sz="24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Example:</a:t>
            </a:r>
          </a:p>
          <a:p>
            <a:pPr lvl="1"/>
            <a:r>
              <a:rPr lang="en-US" sz="18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12.1R6.3 breakdown:</a:t>
            </a:r>
          </a:p>
          <a:p>
            <a:pPr lvl="2"/>
            <a:r>
              <a:rPr lang="en-US" sz="16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12 = 2012</a:t>
            </a:r>
          </a:p>
          <a:p>
            <a:pPr lvl="2"/>
            <a:r>
              <a:rPr lang="en-US" sz="16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1 = 1</a:t>
            </a:r>
            <a:r>
              <a:rPr lang="en-US" sz="1600" baseline="300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st</a:t>
            </a:r>
            <a:r>
              <a:rPr lang="en-US" sz="16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release of the year</a:t>
            </a:r>
          </a:p>
          <a:p>
            <a:pPr lvl="2"/>
            <a:r>
              <a:rPr lang="en-US" sz="16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 = type of release; R=shipped, S=service, B=beta</a:t>
            </a:r>
          </a:p>
          <a:p>
            <a:pPr lvl="2"/>
            <a:r>
              <a:rPr lang="en-US" sz="16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6 = revision number</a:t>
            </a:r>
          </a:p>
          <a:p>
            <a:pPr lvl="2"/>
            <a:r>
              <a:rPr lang="en-US" sz="16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3 = build number</a:t>
            </a:r>
            <a:endParaRPr lang="en-US" sz="16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7" name="Left Arrow 6"/>
          <p:cNvSpPr/>
          <p:nvPr/>
        </p:nvSpPr>
        <p:spPr>
          <a:xfrm>
            <a:off x="3048000" y="2438400"/>
            <a:ext cx="609600" cy="228600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57600" y="2362200"/>
            <a:ext cx="3507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We’re still working on this one…</a:t>
            </a:r>
            <a:endParaRPr lang="en-US" i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886200" y="4724400"/>
            <a:ext cx="228600" cy="0"/>
          </a:xfrm>
          <a:prstGeom prst="line">
            <a:avLst/>
          </a:prstGeom>
          <a:ln w="635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657600" y="4953000"/>
            <a:ext cx="228600" cy="0"/>
          </a:xfrm>
          <a:prstGeom prst="line">
            <a:avLst/>
          </a:prstGeom>
          <a:ln w="635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657600" y="4495800"/>
            <a:ext cx="228600" cy="0"/>
          </a:xfrm>
          <a:prstGeom prst="line">
            <a:avLst/>
          </a:prstGeom>
          <a:ln w="635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3886200" y="4495800"/>
            <a:ext cx="0" cy="457200"/>
          </a:xfrm>
          <a:prstGeom prst="line">
            <a:avLst/>
          </a:prstGeom>
          <a:ln w="635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429000" y="5562600"/>
            <a:ext cx="228600" cy="0"/>
          </a:xfrm>
          <a:prstGeom prst="line">
            <a:avLst/>
          </a:prstGeom>
          <a:ln w="635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200400" y="5791200"/>
            <a:ext cx="228600" cy="0"/>
          </a:xfrm>
          <a:prstGeom prst="line">
            <a:avLst/>
          </a:prstGeom>
          <a:ln w="635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200400" y="5334000"/>
            <a:ext cx="228600" cy="0"/>
          </a:xfrm>
          <a:prstGeom prst="line">
            <a:avLst/>
          </a:prstGeom>
          <a:ln w="635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3429000" y="5334000"/>
            <a:ext cx="0" cy="457200"/>
          </a:xfrm>
          <a:prstGeom prst="line">
            <a:avLst/>
          </a:prstGeom>
          <a:ln w="635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112308" y="4507468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Separate, or single version type?</a:t>
            </a:r>
            <a:endParaRPr lang="en-US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3657600" y="5345668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Separate, or single version type?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xmlline_test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XML line test is used to check the properties of specific output from an XML SHOW command, such as: “show configuration | display xml”.</a:t>
            </a:r>
          </a:p>
          <a:p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xmlline_object</a:t>
            </a:r>
            <a:endParaRPr lang="en-US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show_subcommand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entity is like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line_object’s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, but implicitly appends “| display xml” to the end.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xpath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entity specifies an XPATH 1.0 expression that should be evaluated against the XML data resulting from the XML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show_subcommand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.</a:t>
            </a:r>
          </a:p>
          <a:p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xmlline_state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/item</a:t>
            </a:r>
          </a:p>
          <a:p>
            <a:pPr lvl="1"/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value_of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entity containing XPATH result</a:t>
            </a:r>
          </a:p>
          <a:p>
            <a:pPr lvl="2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“equals” is really the only permissible operator in the state</a:t>
            </a:r>
          </a:p>
          <a:p>
            <a:pPr lvl="2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0-unbounded entities in 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xmlline_item</a:t>
            </a:r>
            <a:endParaRPr lang="en-US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endParaRPr lang="en-US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Sample Content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SecPod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-produced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datastream</a:t>
            </a:r>
            <a:endParaRPr lang="en-US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sp-junos-datastream.xml</a:t>
            </a:r>
          </a:p>
          <a:p>
            <a:pPr lvl="1"/>
            <a:endParaRPr lang="en-US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jOVAL-generated result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sp-junos-arf.html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sp-junos-report.html</a:t>
            </a:r>
          </a:p>
          <a:p>
            <a:pPr lvl="1"/>
            <a:endParaRPr lang="en-US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Open Questions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Does DISA want to express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JunOS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STIGs in SCAP format?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Or, are current tools &amp; methods for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determing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configuration compliance sufficient and satisfactory?</a:t>
            </a:r>
          </a:p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Are any other tests needed?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Is there a need for an XML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config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test (against the device’s native running-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config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)?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As there anything in 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Junos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Level 3 STIG that isn’t addressable by these tests?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Questions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301752" y="2743200"/>
            <a:ext cx="8503920" cy="33558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Q&amp;A</a:t>
            </a:r>
            <a:endParaRPr kumimoji="0" lang="en-US" sz="9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Agenda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Quick recap (from last year)</a:t>
            </a:r>
          </a:p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Latest news in network device compliance</a:t>
            </a:r>
          </a:p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Review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JunOS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OVAL schema proposal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global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line</a:t>
            </a:r>
          </a:p>
          <a:p>
            <a:pPr lvl="1"/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xmlline</a:t>
            </a:r>
            <a:endParaRPr lang="en-US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version</a:t>
            </a:r>
          </a:p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Review sample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SecPod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content</a:t>
            </a:r>
          </a:p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Q&amp;A</a:t>
            </a:r>
            <a:endParaRPr lang="en-US" dirty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Recap – OVAL on Network Devices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pic>
        <p:nvPicPr>
          <p:cNvPr id="8" name="Picture 7" descr="oval_platform2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002459"/>
            <a:ext cx="9144000" cy="2879042"/>
          </a:xfrm>
          <a:prstGeom prst="rect">
            <a:avLst/>
          </a:prstGeom>
        </p:spPr>
      </p:pic>
      <p:sp>
        <p:nvSpPr>
          <p:cNvPr id="9" name="Up Arrow 8"/>
          <p:cNvSpPr/>
          <p:nvPr/>
        </p:nvSpPr>
        <p:spPr>
          <a:xfrm rot="19516266">
            <a:off x="1752696" y="3542267"/>
            <a:ext cx="822960" cy="1960543"/>
          </a:xfrm>
          <a:prstGeom prst="up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667000" y="5257800"/>
            <a:ext cx="2513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Candidate Platform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Recap – </a:t>
            </a:r>
            <a:r>
              <a:rPr lang="en-US" dirty="0" err="1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JunOS</a:t>
            </a:r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 Schema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pic>
        <p:nvPicPr>
          <p:cNvPr id="11" name="Picture 10" descr="OVAL tests2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77375"/>
            <a:ext cx="9144000" cy="41280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1905000"/>
            <a:ext cx="3429000" cy="1828800"/>
          </a:xfrm>
          <a:prstGeom prst="rect">
            <a:avLst/>
          </a:prstGeom>
          <a:noFill/>
          <a:ln w="44450" cap="rnd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 rot="19516266">
            <a:off x="1780553" y="3564990"/>
            <a:ext cx="822960" cy="1960543"/>
          </a:xfrm>
          <a:prstGeom prst="up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694856" y="5280523"/>
            <a:ext cx="408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New schema proposed for 5.11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OVAL Network Device News: IOS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1444752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Cisco PSIRT began issuing OVAL for IOS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~October 2012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See http://cisco.com/go/psirt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20819"/>
          <a:stretch>
            <a:fillRect/>
          </a:stretch>
        </p:blipFill>
        <p:spPr bwMode="auto">
          <a:xfrm>
            <a:off x="609600" y="2667000"/>
            <a:ext cx="5715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4953000" y="4191000"/>
            <a:ext cx="1219200" cy="152400"/>
          </a:xfrm>
          <a:prstGeom prst="ellipse">
            <a:avLst/>
          </a:prstGeom>
          <a:noFill/>
          <a:ln w="508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7"/>
          </p:cNvCxnSpPr>
          <p:nvPr/>
        </p:nvCxnSpPr>
        <p:spPr>
          <a:xfrm flipV="1">
            <a:off x="5993652" y="2971800"/>
            <a:ext cx="864348" cy="124151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81800" y="2667000"/>
            <a:ext cx="1983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Download OVAL!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OVAL Network Device News: </a:t>
            </a:r>
            <a:r>
              <a:rPr lang="en-US" dirty="0" err="1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JunOS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143000"/>
            <a:ext cx="8503920" cy="1752600"/>
          </a:xfrm>
        </p:spPr>
        <p:txBody>
          <a:bodyPr>
            <a:noAutofit/>
          </a:bodyPr>
          <a:lstStyle/>
          <a:p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Junpier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is putting security advisories on the web!</a:t>
            </a:r>
          </a:p>
          <a:p>
            <a:pPr lvl="1"/>
            <a:r>
              <a:rPr lang="en-US" sz="2000" dirty="0" smtClean="0">
                <a:latin typeface="Droid Sans" pitchFamily="34" charset="0"/>
                <a:ea typeface="Droid Sans" pitchFamily="34" charset="0"/>
                <a:cs typeface="Droid Sans" pitchFamily="34" charset="0"/>
                <a:hlinkClick r:id="rId3"/>
              </a:rPr>
              <a:t>http://kb.juniper.net/InfoCenter/index?page=content&amp;id=JSA10563</a:t>
            </a:r>
            <a:r>
              <a:rPr lang="en-US" sz="20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</a:t>
            </a:r>
            <a:endParaRPr lang="en-US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Juniper has created a Puppet client for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JunOS</a:t>
            </a:r>
            <a:endParaRPr lang="en-US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~Feb 2013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pic>
        <p:nvPicPr>
          <p:cNvPr id="2050" name="Picture 2" descr="Puppet Components for&#10;Managing Devices Running Junos O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0" y="2676525"/>
            <a:ext cx="4400550" cy="3419475"/>
          </a:xfrm>
          <a:prstGeom prst="rect">
            <a:avLst/>
          </a:prstGeom>
          <a:noFill/>
        </p:spPr>
      </p:pic>
      <p:sp>
        <p:nvSpPr>
          <p:cNvPr id="11" name="Content Placeholder 1"/>
          <p:cNvSpPr txBox="1">
            <a:spLocks/>
          </p:cNvSpPr>
          <p:nvPr/>
        </p:nvSpPr>
        <p:spPr>
          <a:xfrm>
            <a:off x="262128" y="2895600"/>
            <a:ext cx="3624072" cy="3124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Droid Sans" pitchFamily="34" charset="0"/>
                <a:ea typeface="Droid Sans" pitchFamily="34" charset="0"/>
                <a:cs typeface="Droid Sans" pitchFamily="34" charset="0"/>
              </a:rPr>
              <a:t>Puppet can address configuration compliance</a:t>
            </a:r>
            <a:r>
              <a:rPr kumimoji="0" lang="en-US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Droid Sans" pitchFamily="34" charset="0"/>
                <a:ea typeface="Droid Sans" pitchFamily="34" charset="0"/>
                <a:cs typeface="Droid Sans" pitchFamily="34" charset="0"/>
              </a:rPr>
              <a:t> against an asserted state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700" baseline="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…but</a:t>
            </a:r>
            <a:r>
              <a:rPr lang="en-US" sz="2700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it doesn’t support native SCAP content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JunOS</a:t>
            </a:r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 Schema: IOS-inspired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262128" y="990600"/>
            <a:ext cx="3624072" cy="3886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Droid Sans" pitchFamily="34" charset="0"/>
                <a:ea typeface="Droid Sans" pitchFamily="34" charset="0"/>
                <a:cs typeface="Droid Sans" pitchFamily="34" charset="0"/>
              </a:rPr>
              <a:t>Cisco IOS Schema</a:t>
            </a: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err="1" smtClean="0">
                <a:solidFill>
                  <a:schemeClr val="tx2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global_test</a:t>
            </a:r>
            <a:endParaRPr lang="en-US" sz="2200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Droid Sans" pitchFamily="34" charset="0"/>
                <a:ea typeface="Droid Sans" pitchFamily="34" charset="0"/>
                <a:cs typeface="Droid Sans" pitchFamily="34" charset="0"/>
              </a:rPr>
              <a:t>interface_test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err="1" smtClean="0">
                <a:solidFill>
                  <a:schemeClr val="tx2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line_test</a:t>
            </a:r>
            <a:endParaRPr lang="en-US" sz="2200" dirty="0" smtClean="0">
              <a:solidFill>
                <a:schemeClr val="tx2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Droid Sans" pitchFamily="34" charset="0"/>
                <a:ea typeface="Droid Sans" pitchFamily="34" charset="0"/>
                <a:cs typeface="Droid Sans" pitchFamily="34" charset="0"/>
              </a:rPr>
              <a:t>snmp</a:t>
            </a:r>
            <a:r>
              <a:rPr lang="en-US" sz="2200" dirty="0" smtClean="0">
                <a:solidFill>
                  <a:schemeClr val="tx2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_ test</a:t>
            </a: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err="1" smtClean="0">
                <a:solidFill>
                  <a:schemeClr val="tx2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tclsh_test</a:t>
            </a:r>
            <a:endParaRPr lang="en-US" sz="2200" dirty="0" smtClean="0">
              <a:solidFill>
                <a:schemeClr val="tx2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smtClean="0">
                <a:solidFill>
                  <a:schemeClr val="tx2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version55_test</a:t>
            </a: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err="1" smtClean="0">
                <a:solidFill>
                  <a:schemeClr val="tx2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version_test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4267200" y="990600"/>
            <a:ext cx="4038600" cy="3886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Droid Sans" pitchFamily="34" charset="0"/>
                <a:ea typeface="Droid Sans" pitchFamily="34" charset="0"/>
                <a:cs typeface="Droid Sans" pitchFamily="34" charset="0"/>
              </a:rPr>
              <a:t>Juniper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Droid Sans" pitchFamily="34" charset="0"/>
                <a:ea typeface="Droid Sans" pitchFamily="34" charset="0"/>
                <a:cs typeface="Droid Sans" pitchFamily="34" charset="0"/>
              </a:rPr>
              <a:t>JunOS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Droid Sans" pitchFamily="34" charset="0"/>
                <a:ea typeface="Droid Sans" pitchFamily="34" charset="0"/>
                <a:cs typeface="Droid Sans" pitchFamily="34" charset="0"/>
              </a:rPr>
              <a:t> Schema</a:t>
            </a: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err="1" smtClean="0">
                <a:solidFill>
                  <a:schemeClr val="tx2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global_test</a:t>
            </a:r>
            <a:endParaRPr lang="en-US" sz="2200" dirty="0" smtClean="0">
              <a:solidFill>
                <a:schemeClr val="tx2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200" dirty="0" err="1" smtClean="0">
                <a:solidFill>
                  <a:schemeClr val="tx2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line_test</a:t>
            </a:r>
            <a:endParaRPr lang="en-US" sz="2200" dirty="0" smtClean="0">
              <a:solidFill>
                <a:schemeClr val="tx2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endParaRPr lang="en-US" sz="2200" dirty="0" smtClean="0">
              <a:solidFill>
                <a:schemeClr val="tx2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Droid Sans" pitchFamily="34" charset="0"/>
                <a:ea typeface="Droid Sans" pitchFamily="34" charset="0"/>
                <a:cs typeface="Droid Sans" pitchFamily="34" charset="0"/>
              </a:rPr>
              <a:t>version_test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endParaRPr lang="en-US" sz="2200" dirty="0" smtClean="0">
              <a:solidFill>
                <a:schemeClr val="tx2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marL="731520" lvl="1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Droid Sans" pitchFamily="34" charset="0"/>
                <a:ea typeface="Droid Sans" pitchFamily="34" charset="0"/>
                <a:cs typeface="Droid Sans" pitchFamily="34" charset="0"/>
              </a:rPr>
              <a:t>xmlline_test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16" name="Left-Right Arrow 15"/>
          <p:cNvSpPr/>
          <p:nvPr/>
        </p:nvSpPr>
        <p:spPr>
          <a:xfrm>
            <a:off x="2286000" y="2362200"/>
            <a:ext cx="24384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-Right Arrow 16"/>
          <p:cNvSpPr/>
          <p:nvPr/>
        </p:nvSpPr>
        <p:spPr>
          <a:xfrm>
            <a:off x="2514600" y="1600200"/>
            <a:ext cx="22098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-Right Arrow 17"/>
          <p:cNvSpPr/>
          <p:nvPr/>
        </p:nvSpPr>
        <p:spPr>
          <a:xfrm>
            <a:off x="2971800" y="3581400"/>
            <a:ext cx="17526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67433" y="5193268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… with a twist!</a:t>
            </a:r>
            <a:endParaRPr lang="en-US" i="1" dirty="0"/>
          </a:p>
        </p:txBody>
      </p:sp>
      <p:sp>
        <p:nvSpPr>
          <p:cNvPr id="20" name="Bent Arrow 19"/>
          <p:cNvSpPr/>
          <p:nvPr/>
        </p:nvSpPr>
        <p:spPr>
          <a:xfrm rot="5400000" flipH="1">
            <a:off x="4724400" y="4800600"/>
            <a:ext cx="685800" cy="533400"/>
          </a:xfrm>
          <a:prstGeom prst="ben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JunOS</a:t>
            </a:r>
            <a:r>
              <a:rPr lang="en-US" dirty="0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 Schema: Elements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  <p:pic>
        <p:nvPicPr>
          <p:cNvPr id="8" name="Picture 7" descr="junos_schem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03"/>
          <a:stretch>
            <a:fillRect/>
          </a:stretch>
        </p:blipFill>
        <p:spPr>
          <a:xfrm>
            <a:off x="381000" y="1400146"/>
            <a:ext cx="3399895" cy="5229254"/>
          </a:xfrm>
          <a:prstGeom prst="rect">
            <a:avLst/>
          </a:prstGeom>
        </p:spPr>
      </p:pic>
      <p:pic>
        <p:nvPicPr>
          <p:cNvPr id="9" name="Picture 8" descr="junos_SC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3400" y="1447800"/>
            <a:ext cx="3124200" cy="2667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1000" y="1066800"/>
            <a:ext cx="3254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junos-definitions-schema.xsd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89383" y="1066800"/>
            <a:ext cx="4373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junos-system-characteristics-schema.xsd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19600" y="4687669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00B050"/>
                </a:solidFill>
              </a:rPr>
              <a:t>No new enumerations, data types or behaviors introduced.</a:t>
            </a:r>
            <a:endParaRPr lang="en-US" sz="2400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9" y="0"/>
            <a:ext cx="9164550" cy="8458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02648"/>
            <a:ext cx="8534400" cy="758952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  <a:latin typeface="Droid Sans" pitchFamily="34" charset="0"/>
                <a:ea typeface="Droid Sans" pitchFamily="34" charset="0"/>
                <a:cs typeface="Droid Sans" pitchFamily="34" charset="0"/>
              </a:rPr>
              <a:t>global_test</a:t>
            </a:r>
            <a:endParaRPr lang="en-US" dirty="0">
              <a:solidFill>
                <a:schemeClr val="bg1"/>
              </a:solidFill>
              <a:latin typeface="Droid Sans" pitchFamily="34" charset="0"/>
              <a:ea typeface="Droid Sans" pitchFamily="34" charset="0"/>
              <a:cs typeface="Droid Sans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069848"/>
            <a:ext cx="8503920" cy="51816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global_test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is used to check for the existence of a particular line in 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JunOS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config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file under the global context.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JunOS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config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file can be retrieved using the command:</a:t>
            </a:r>
            <a:b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</a:b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"show configuration | display set“</a:t>
            </a:r>
          </a:p>
          <a:p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global_object</a:t>
            </a:r>
            <a:endParaRPr lang="en-US" dirty="0" smtClean="0">
              <a:latin typeface="Droid Sans" pitchFamily="34" charset="0"/>
              <a:ea typeface="Droid Sans" pitchFamily="34" charset="0"/>
              <a:cs typeface="Droid Sans" pitchFamily="34" charset="0"/>
            </a:endParaRP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global_command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entity identifies a specific line in the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JunOS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</a:t>
            </a:r>
            <a:r>
              <a:rPr lang="en-US" dirty="0" err="1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config</a:t>
            </a:r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 file under the global context</a:t>
            </a:r>
          </a:p>
          <a:p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Translation: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Fetch the device’s configuration as a list of commands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Look for a particular command inside that list</a:t>
            </a:r>
          </a:p>
          <a:p>
            <a:pPr lvl="1"/>
            <a:r>
              <a:rPr lang="en-US" dirty="0" smtClean="0">
                <a:latin typeface="Droid Sans" pitchFamily="34" charset="0"/>
                <a:ea typeface="Droid Sans" pitchFamily="34" charset="0"/>
                <a:cs typeface="Droid Sans" pitchFamily="34" charset="0"/>
              </a:rPr>
              <a:t>One item per match, unordered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553200"/>
            <a:ext cx="8534400" cy="228600"/>
          </a:xfrm>
        </p:spPr>
        <p:txBody>
          <a:bodyPr/>
          <a:lstStyle/>
          <a:p>
            <a:pPr algn="r"/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© 2013 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Farnam Hall Ventures LLC. Confidential.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arnam Hal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MITRE Work" ma:contentTypeID="0x010100823A99C636F7423283FB0D200866C613009C350112D9C42940A283B599BAAA3036" ma:contentTypeVersion="0" ma:contentTypeDescription="Materials and documents that contain MITRE authored content and other content directly attributable to MITRE and its work" ma:contentTypeScope="" ma:versionID="3fb093f03058fcc63c63275f509b1004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3/fields" targetNamespace="http://schemas.microsoft.com/office/2006/metadata/properties" ma:root="true" ma:fieldsID="dd6022b7494373201edaf026fcd50180" ns1:_="" ns2:_=""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Contributor" minOccurs="0"/>
                <xsd:element ref="ns1:MITRE_x0020_Sensitivity"/>
                <xsd:element ref="ns1:Release_x0020_Statemen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MITRE_x0020_Sensitivity" ma:index="10" ma:displayName="Sensitivity" ma:default="Internal MITRE Information" ma:internalName="MITRE_x0020_Sensitivity">
      <xsd:simpleType>
        <xsd:restriction base="dms:Choice">
          <xsd:enumeration value="Public Information"/>
          <xsd:enumeration value="Internal MITRE Information"/>
          <xsd:enumeration value="Sensitive Information"/>
          <xsd:enumeration value="Highly Sensitive Information"/>
        </xsd:restriction>
      </xsd:simpleType>
    </xsd:element>
    <xsd:element name="Release_x0020_Statement" ma:index="11" ma:displayName="Release Statement" ma:default="For Internal MITRE Use" ma:internalName="Release_x0020_Statement">
      <xsd:simpleType>
        <xsd:union memberTypes="dms:Text">
          <xsd:simpleType>
            <xsd:restriction base="dms:Choice">
              <xsd:enumeration value="Approved for Public Release"/>
              <xsd:enumeration value="For Internal MITRE Use"/>
              <xsd:enumeration value="For Release to All Sponsors"/>
              <xsd:enumeration value="For Limited Internal MITRE Use"/>
              <xsd:enumeration value="For Limited External Release"/>
              <xsd:enumeration value="Privileged: Sensitive Personal Information"/>
              <xsd:enumeration value="MITRE Proprietary"/>
              <xsd:enumeration value="Source Selection Sensitive"/>
              <xsd:enumeration value="Restricted: Highly Sensitive Personal Information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ntributor" ma:index="9" nillable="true" ma:displayName="Contributor" ma:description="One or more people or organizations that contributed to this resource" ma:internalName="_Contributor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TRE_x0020_Sensitivity xmlns="http://schemas.microsoft.com/sharepoint/v3">Internal MITRE Information</MITRE_x0020_Sensitivity>
    <_Contributor xmlns="http://schemas.microsoft.com/sharepoint/v3/fields" xsi:nil="true"/>
    <Release_x0020_Statement xmlns="http://schemas.microsoft.com/sharepoint/v3">For Internal MITRE Use</Release_x0020_Statement>
  </documentManagement>
</p:properties>
</file>

<file path=customXml/itemProps1.xml><?xml version="1.0" encoding="utf-8"?>
<ds:datastoreItem xmlns:ds="http://schemas.openxmlformats.org/officeDocument/2006/customXml" ds:itemID="{E060BAF8-BA04-4257-93C4-AE573D4D9262}"/>
</file>

<file path=customXml/itemProps2.xml><?xml version="1.0" encoding="utf-8"?>
<ds:datastoreItem xmlns:ds="http://schemas.openxmlformats.org/officeDocument/2006/customXml" ds:itemID="{9D4FF52D-B39B-4E8F-9DE3-E169BF36B252}"/>
</file>

<file path=customXml/itemProps3.xml><?xml version="1.0" encoding="utf-8"?>
<ds:datastoreItem xmlns:ds="http://schemas.openxmlformats.org/officeDocument/2006/customXml" ds:itemID="{9FA160F8-D3A8-4459-89D5-F742A4A40417}"/>
</file>

<file path=customXml/itemProps4.xml><?xml version="1.0" encoding="utf-8"?>
<ds:datastoreItem xmlns:ds="http://schemas.openxmlformats.org/officeDocument/2006/customXml" ds:itemID="{52D5DC9C-85AA-4EF9-9C2D-2F60BFD2B57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4291</TotalTime>
  <Words>796</Words>
  <Application>Microsoft Office PowerPoint</Application>
  <PresentationFormat>On-screen Show (4:3)</PresentationFormat>
  <Paragraphs>154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Farnam Hall</vt:lpstr>
      <vt:lpstr>Juniper JunOS Recap</vt:lpstr>
      <vt:lpstr>Agenda</vt:lpstr>
      <vt:lpstr>Recap – OVAL on Network Devices</vt:lpstr>
      <vt:lpstr>Recap – JunOS Schema</vt:lpstr>
      <vt:lpstr>OVAL Network Device News: IOS</vt:lpstr>
      <vt:lpstr>OVAL Network Device News: JunOS</vt:lpstr>
      <vt:lpstr>JunOS Schema: IOS-inspired</vt:lpstr>
      <vt:lpstr>JunOS Schema: Elements</vt:lpstr>
      <vt:lpstr>global_test</vt:lpstr>
      <vt:lpstr>line_test</vt:lpstr>
      <vt:lpstr>version_test</vt:lpstr>
      <vt:lpstr>version_test (continued)</vt:lpstr>
      <vt:lpstr>xmlline_test</vt:lpstr>
      <vt:lpstr>Sample Content</vt:lpstr>
      <vt:lpstr>Open Questions</vt:lpstr>
      <vt:lpstr>Questions</vt:lpstr>
    </vt:vector>
  </TitlesOfParts>
  <Company>Farnam Hall Ventures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jOVAL Project</dc:title>
  <dc:creator>David Allen Solin</dc:creator>
  <cp:lastModifiedBy>David Allen Solin</cp:lastModifiedBy>
  <cp:revision>326</cp:revision>
  <dcterms:created xsi:type="dcterms:W3CDTF">2011-06-30T21:38:46Z</dcterms:created>
  <dcterms:modified xsi:type="dcterms:W3CDTF">2013-07-23T14:45:29Z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0x010100823A99C636F7423283FB0D200866C613009C350112D9C42940A283B599BAAA3036</vt:lpwstr>
  </property>
</Properties>
</file>